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57" r:id="rId2"/>
    <p:sldId id="1824" r:id="rId3"/>
    <p:sldId id="1825" r:id="rId4"/>
    <p:sldId id="1826" r:id="rId5"/>
    <p:sldId id="1827" r:id="rId6"/>
    <p:sldId id="1828" r:id="rId7"/>
    <p:sldId id="1829" r:id="rId8"/>
    <p:sldId id="1830" r:id="rId9"/>
    <p:sldId id="1831" r:id="rId10"/>
    <p:sldId id="1832" r:id="rId11"/>
    <p:sldId id="1833" r:id="rId12"/>
    <p:sldId id="1834" r:id="rId13"/>
    <p:sldId id="1835" r:id="rId14"/>
  </p:sldIdLst>
  <p:sldSz cx="15120938" cy="1069181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9180CC-B721-4568-AA3E-DC0E03D7D344}">
          <p14:sldIdLst>
            <p14:sldId id="1057"/>
            <p14:sldId id="1824"/>
            <p14:sldId id="1825"/>
            <p14:sldId id="1826"/>
            <p14:sldId id="1827"/>
            <p14:sldId id="1828"/>
            <p14:sldId id="1829"/>
            <p14:sldId id="1830"/>
            <p14:sldId id="1831"/>
            <p14:sldId id="1832"/>
            <p14:sldId id="1833"/>
            <p14:sldId id="1834"/>
            <p14:sldId id="1835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476" userDrawn="1">
          <p15:clr>
            <a:srgbClr val="A4A3A4"/>
          </p15:clr>
        </p15:guide>
        <p15:guide id="3" orient="horz" pos="3980" userDrawn="1">
          <p15:clr>
            <a:srgbClr val="A4A3A4"/>
          </p15:clr>
        </p15:guide>
        <p15:guide id="4" pos="4626" userDrawn="1">
          <p15:clr>
            <a:srgbClr val="A4A3A4"/>
          </p15:clr>
        </p15:guide>
        <p15:guide id="5" orient="horz" pos="963" userDrawn="1">
          <p15:clr>
            <a:srgbClr val="A4A3A4"/>
          </p15:clr>
        </p15:guide>
        <p15:guide id="6" orient="horz" pos="6384" userDrawn="1">
          <p15:clr>
            <a:srgbClr val="A4A3A4"/>
          </p15:clr>
        </p15:guide>
        <p15:guide id="7" pos="4853" userDrawn="1">
          <p15:clr>
            <a:srgbClr val="A4A3A4"/>
          </p15:clr>
        </p15:guide>
        <p15:guide id="8" pos="9049" userDrawn="1">
          <p15:clr>
            <a:srgbClr val="A4A3A4"/>
          </p15:clr>
        </p15:guide>
        <p15:guide id="9" orient="horz" pos="238" userDrawn="1">
          <p15:clr>
            <a:srgbClr val="A4A3A4"/>
          </p15:clr>
        </p15:guide>
        <p15:guide id="10" orient="horz" pos="601" userDrawn="1">
          <p15:clr>
            <a:srgbClr val="A4A3A4"/>
          </p15:clr>
        </p15:guide>
        <p15:guide id="11" orient="horz" pos="3504" userDrawn="1">
          <p15:clr>
            <a:srgbClr val="A4A3A4"/>
          </p15:clr>
        </p15:guide>
        <p15:guide id="12" orient="horz" pos="3367" userDrawn="1">
          <p15:clr>
            <a:srgbClr val="A4A3A4"/>
          </p15:clr>
        </p15:guide>
        <p15:guide id="13" orient="horz" pos="10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DF6"/>
    <a:srgbClr val="4F81BD"/>
    <a:srgbClr val="DDFFDF"/>
    <a:srgbClr val="CDFFCF"/>
    <a:srgbClr val="CDFFE4"/>
    <a:srgbClr val="C6D9F1"/>
    <a:srgbClr val="028C0F"/>
    <a:srgbClr val="006600"/>
    <a:srgbClr val="465676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65" autoAdjust="0"/>
    <p:restoredTop sz="94660"/>
  </p:normalViewPr>
  <p:slideViewPr>
    <p:cSldViewPr snapToGrid="0">
      <p:cViewPr>
        <p:scale>
          <a:sx n="75" d="100"/>
          <a:sy n="75" d="100"/>
        </p:scale>
        <p:origin x="-1620" y="-36"/>
      </p:cViewPr>
      <p:guideLst>
        <p:guide orient="horz" pos="3980"/>
        <p:guide orient="horz" pos="963"/>
        <p:guide orient="horz" pos="6384"/>
        <p:guide orient="horz" pos="238"/>
        <p:guide orient="horz" pos="601"/>
        <p:guide orient="horz" pos="3504"/>
        <p:guide orient="horz" pos="3367"/>
        <p:guide orient="horz" pos="1077"/>
        <p:guide pos="476"/>
        <p:guide pos="4626"/>
        <p:guide pos="4853"/>
        <p:guide pos="90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2BE65-A50D-4E2D-9A48-4138391437CE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78984-6538-4600-B23C-4BDCF8E6B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66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A588A-A378-46F8-81CF-ACB52AAF793C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DC667-0BCB-4137-838E-96E6F8B0C9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91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130300" y="1993901"/>
            <a:ext cx="6908800" cy="3886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7543800" y="1993901"/>
            <a:ext cx="6908800" cy="3886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7327900" y="5321301"/>
            <a:ext cx="6908800" cy="3886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914400" y="5321301"/>
            <a:ext cx="6908800" cy="3886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>
            <a:off x="1130132" y="344020"/>
            <a:ext cx="4670165" cy="13439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5"/>
          </p:nvPr>
        </p:nvSpPr>
        <p:spPr>
          <a:xfrm>
            <a:off x="7328142" y="393519"/>
            <a:ext cx="5680197" cy="10493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9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34120" y="1749900"/>
            <a:ext cx="12853350" cy="372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75" tIns="128275" rIns="128275" bIns="128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00"/>
              <a:buFont typeface="Calibri"/>
              <a:buNone/>
              <a:defRPr sz="928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90201" y="5616005"/>
            <a:ext cx="11341191" cy="2581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75" tIns="128275" rIns="128275" bIns="128275" anchor="t" anchorCtr="0"/>
          <a:lstStyle>
            <a:lvl1pPr marR="0" lvl="0" algn="ctr" rtl="0">
              <a:lnSpc>
                <a:spcPct val="90000"/>
              </a:lnSpc>
              <a:spcBef>
                <a:spcPts val="1497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sz="3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1039611" y="9910302"/>
            <a:ext cx="3402357" cy="5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75" tIns="128275" rIns="128275" bIns="128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5009034" y="9910302"/>
            <a:ext cx="5103536" cy="5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75" tIns="128275" rIns="128275" bIns="128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4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679635" y="9910302"/>
            <a:ext cx="3402357" cy="5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75" tIns="64125" rIns="128275" bIns="641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9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gi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19" y="3250504"/>
            <a:ext cx="13489305" cy="387876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19000"/>
              </a:lnSpc>
            </a:pPr>
            <a:r>
              <a:rPr lang="ru-RU" sz="3500" b="1" dirty="0">
                <a:solidFill>
                  <a:srgbClr val="465676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ОТЧЕТ О ВЫПОЛНЕННЫХ РАБОТАХ ПО БЛАГОУСТРОЙСТВУ ДВОРОВЫХ ТЕРРИТОРИЙ В 2025 ГОДУ ЗА СЧЕТ СРЕДСТВ, ПОЛУЧЕННЫХ ОТ ОПЛАТЫ ПЛАТНЫХ ГОРОДСКИХ ПАРКОВОК. </a:t>
            </a:r>
          </a:p>
        </p:txBody>
      </p:sp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25A08F-D26F-4F3C-B04B-78DE8934E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38 А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8E0BFA-DCAB-4A34-AE5B-69602EB5CD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109" b="7109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C4B46E-16CB-4A19-A95E-773D52F43D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530" r="13530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DBFB8B-791C-401B-8A1A-9FD8091FF5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2952" r="12952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69A792-4D83-44B0-9596-B814694681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6908" b="6908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50 А 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495E8C-75FE-4733-8EE9-8EE5597210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35" b="5035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C266B2-5E0F-4BA6-9654-4D534118FC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911" b="1911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15A123-B0EB-4FFE-BBF7-B9E079241C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2952" r="12952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760FD0-BCAE-47E5-8F62-5B02BA7AAA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0355" b="20355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64 А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0AAC92-7A45-45B8-AF86-92402859C0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742" b="5742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8C2846-0378-4ADE-983F-21D6D08497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282" r="13282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27E502-BDD8-4486-9C2C-888439D09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3363" r="13363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A1C6DF-B70A-46CB-9C79-7E8555C054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790" b="5790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70 А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BAE197-8394-4A14-92C7-1F5AE3CFD5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21" r="2321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59D4C0-36C7-4C7B-8600-A169392075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4200" b="4200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2CA1F59-A385-4835-BE81-0C2FD370DE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922" r="922"/>
          <a:stretch>
            <a:fillRect/>
          </a:stretch>
        </p:blipFill>
        <p:spPr>
          <a:xfrm>
            <a:off x="141288" y="6524625"/>
            <a:ext cx="5453062" cy="38862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AF7037B-CC0F-4DF2-9F77-EBE00D21F6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l="17953" r="17953"/>
          <a:stretch>
            <a:fillRect/>
          </a:stretch>
        </p:blipFill>
        <p:spPr>
          <a:xfrm>
            <a:off x="9558338" y="6535738"/>
            <a:ext cx="543718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2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09230"/>
              </p:ext>
            </p:extLst>
          </p:nvPr>
        </p:nvGraphicFramePr>
        <p:xfrm>
          <a:off x="755650" y="2743199"/>
          <a:ext cx="13609638" cy="6803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350">
                  <a:extLst>
                    <a:ext uri="{9D8B030D-6E8A-4147-A177-3AD203B41FA5}">
                      <a16:colId xmlns:a16="http://schemas.microsoft.com/office/drawing/2014/main" xmlns="" val="3897811966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xmlns="" val="958763021"/>
                    </a:ext>
                  </a:extLst>
                </a:gridCol>
                <a:gridCol w="5627688">
                  <a:extLst>
                    <a:ext uri="{9D8B030D-6E8A-4147-A177-3AD203B41FA5}">
                      <a16:colId xmlns:a16="http://schemas.microsoft.com/office/drawing/2014/main" xmlns="" val="4206075779"/>
                    </a:ext>
                  </a:extLst>
                </a:gridCol>
              </a:tblGrid>
              <a:tr h="682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№ СЛАЙДА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</a:rPr>
                        <a:t>АДРЕС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НАЗНАЧЕНИЕ</a:t>
                      </a:r>
                      <a:r>
                        <a:rPr lang="ru-RU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ОБЪЕКТОВ БЛАГОУСТРОЙСТВА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1302788974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/>
                        <a:t>п</a:t>
                      </a:r>
                      <a:r>
                        <a:rPr lang="ru-RU" sz="1400" dirty="0" smtClean="0"/>
                        <a:t>роспект </a:t>
                      </a:r>
                      <a:r>
                        <a:rPr lang="ru-RU" sz="1400" dirty="0"/>
                        <a:t>Вернадского д. 42 корп. 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детская площадка, 1 спортивная площадка</a:t>
                      </a: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2472277392"/>
                  </a:ext>
                </a:extLst>
              </a:tr>
              <a:tr h="585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42 корп. 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детские площадки,1 спортивная площадка</a:t>
                      </a: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2792336034"/>
                  </a:ext>
                </a:extLst>
              </a:tr>
              <a:tr h="410472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44 корп.1, корп. 2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 детских площадок,1 спортивная площадка</a:t>
                      </a: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2392602867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54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Дворовая территория</a:t>
                      </a: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3626416225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58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Дворовая территория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1914946144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/>
                        <a:t>у</a:t>
                      </a:r>
                      <a:r>
                        <a:rPr lang="ru-RU" sz="1400" dirty="0" smtClean="0"/>
                        <a:t>л</a:t>
                      </a:r>
                      <a:r>
                        <a:rPr lang="ru-RU" sz="1400" dirty="0"/>
                        <a:t>. Удальцова д. 73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спортивная площадка</a:t>
                      </a: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1833444251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24 А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Дворовая территория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2370840628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38 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детская площадка, Дворовая территория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1563963956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50 А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Дворовая территория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297898743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64 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детская площадка, Дворовая территория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3278359566"/>
                  </a:ext>
                </a:extLst>
              </a:tr>
              <a:tr h="56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 smtClean="0"/>
                        <a:t>проспект Вернадского </a:t>
                      </a:r>
                      <a:r>
                        <a:rPr lang="ru-RU" sz="1400" dirty="0"/>
                        <a:t>д. 70 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Дворовая территория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75" marR="3775" marT="3775" marB="0" anchor="ctr"/>
                </a:tc>
                <a:extLst>
                  <a:ext uri="{0D108BD9-81ED-4DB2-BD59-A6C34878D82A}">
                    <a16:rowId xmlns:a16="http://schemas.microsoft.com/office/drawing/2014/main" xmlns="" val="1011346814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3427DF-7DFA-405A-B30D-C087640E9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3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 smtClean="0"/>
              <a:t>проспект </a:t>
            </a:r>
            <a:r>
              <a:rPr lang="ru-RU" sz="2000" dirty="0"/>
              <a:t>Вернадского д. 42 корп. 1</a:t>
            </a:r>
            <a:endParaRPr lang="ru-RU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841B8E8-AD38-4AA0-B32A-814A3AEFE0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965" b="4965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E397C7B-B2A0-4947-B69E-2BC1B72CA8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126" r="13126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ABADC92-4D17-4548-8272-3751DA4F04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3149" r="13149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BB68CFF-7CEE-43C1-A770-E40A88BB8D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359" b="5359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1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42 корп. 2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8B656A-E4AF-49F1-A3D2-6631DD163A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753" b="7753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FAB72C-B3A6-4893-AD88-A722989BEA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062" r="13062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82627C-5946-48A2-B386-803A4B878B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2756" r="12756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727F567-6CD0-45F8-A711-A7B7EE3267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304" b="5304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8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44 корп.1, корп. 2 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AE5991-A567-49F2-BBBE-947995CBFD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681" b="5681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613FAE-CAC8-47C5-8BE0-82557DD10B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2954" r="12954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6C5E6B-E2DE-40C9-BDAE-FAE330E245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2624" r="12624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0C752B-9E8F-4647-A3F2-7B80A47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6343" b="6343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54 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4A11CD-3E12-4DB7-9F9D-A9B0024FC2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507" b="5507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B6DA18-9BD5-4A4B-BB33-873E3B0FE2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703" r="12703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6AC3946-B2AE-4E7B-91F3-1D8F54E0C1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t="33245" b="33245"/>
          <a:stretch>
            <a:fillRect/>
          </a:stretch>
        </p:blipFill>
        <p:spPr>
          <a:xfrm>
            <a:off x="9526588" y="2978150"/>
            <a:ext cx="5453062" cy="36004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3D40690-A201-49F5-B84D-202E7BB883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845" b="2845"/>
          <a:stretch>
            <a:fillRect/>
          </a:stretch>
        </p:blipFill>
        <p:spPr>
          <a:xfrm>
            <a:off x="141288" y="2978150"/>
            <a:ext cx="5453062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58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BAA2D7-30A8-45B1-A23D-48C4DA550C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768" b="4768"/>
          <a:stretch>
            <a:fillRect/>
          </a:stretch>
        </p:blipFill>
        <p:spPr>
          <a:xfrm>
            <a:off x="125413" y="6734175"/>
            <a:ext cx="5468937" cy="33797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58EF9BA-1A24-470F-AB8D-412281665C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2964" r="12964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0167182-561F-46E6-B559-DE8220301A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7330" b="17330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9F90FD6-C021-4891-91C9-C2ED32C424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3675" b="3675"/>
          <a:stretch>
            <a:fillRect/>
          </a:stretch>
        </p:blipFill>
        <p:spPr>
          <a:xfrm>
            <a:off x="125413" y="2990850"/>
            <a:ext cx="5468937" cy="33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5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у</a:t>
            </a:r>
            <a:r>
              <a:rPr lang="ru-RU" sz="2000" dirty="0" smtClean="0"/>
              <a:t>л</a:t>
            </a:r>
            <a:r>
              <a:rPr lang="ru-RU" sz="2000" dirty="0"/>
              <a:t>. Удальцова д. 73 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B5E48F-911E-4F19-84E6-E25D02C3C3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189" b="7189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711EAC-878C-419A-AA1B-5FB11E9134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239" b="239"/>
          <a:stretch>
            <a:fillRect/>
          </a:stretch>
        </p:blipFill>
        <p:spPr>
          <a:xfrm>
            <a:off x="9526588" y="2978150"/>
            <a:ext cx="5468937" cy="3381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ADA813-5837-4673-BFDE-44DDF18C3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5095" r="15095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EEEEAD-42B1-4BC8-8780-08F4FE7571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6726" b="6726"/>
          <a:stretch>
            <a:fillRect/>
          </a:stretch>
        </p:blipFill>
        <p:spPr>
          <a:xfrm>
            <a:off x="141288" y="2978150"/>
            <a:ext cx="5470525" cy="3381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1"/>
          <p:cNvSpPr/>
          <p:nvPr/>
        </p:nvSpPr>
        <p:spPr>
          <a:xfrm>
            <a:off x="7273868" y="10317480"/>
            <a:ext cx="573203" cy="184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4" descr="ÐÐ°ÑÑÐ¸Ð½ÐºÐ¸ Ð¿Ð¾ Ð·Ð°Ð¿ÑÐ¾ÑÑ Ð³ÐµÑÐ± ÐÐÐ Ð¼Ð¾ÑÐº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277341"/>
            <a:ext cx="2323986" cy="20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0816" y="1237315"/>
            <a:ext cx="6612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000" dirty="0"/>
              <a:t>проспект Вернадского </a:t>
            </a:r>
            <a:r>
              <a:rPr lang="ru-RU" sz="2000" dirty="0"/>
              <a:t>д. 24 А 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3155" y="2616485"/>
            <a:ext cx="5011828" cy="33623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b">
            <a:noAutofit/>
          </a:bodyPr>
          <a:lstStyle/>
          <a:p>
            <a:r>
              <a:rPr lang="ru-RU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ПОСЛЕ БЛАГОУСТРОЙСТВА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817447" y="2649539"/>
            <a:ext cx="4322589" cy="2075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16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ФОТОФИКСАЦИЯ ДО БЛАГОУСТРОЙСТВА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A98393-2154-41C2-8B47-56D115A5A2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327" b="4327"/>
          <a:stretch>
            <a:fillRect/>
          </a:stretch>
        </p:blipFill>
        <p:spPr>
          <a:xfrm>
            <a:off x="141288" y="6754813"/>
            <a:ext cx="5470525" cy="3379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517ABC-B5D5-4E9B-8388-9F3F37B8EA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1629" r="11629"/>
          <a:stretch>
            <a:fillRect/>
          </a:stretch>
        </p:blipFill>
        <p:spPr>
          <a:xfrm>
            <a:off x="9526588" y="6734175"/>
            <a:ext cx="5468937" cy="33797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8986" y="2978726"/>
            <a:ext cx="36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65676"/>
                </a:solidFill>
                <a:latin typeface="Segoe UI Light" panose="020B0502040204020203" pitchFamily="34" charset="0"/>
              </a:rPr>
              <a:t>ВЫПОЛНЕННЫЕ РАБОТЫ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92D9016-0A24-4C74-B924-626F8F0FD383}"/>
              </a:ext>
            </a:extLst>
          </p:cNvPr>
          <p:cNvSpPr/>
          <p:nvPr/>
        </p:nvSpPr>
        <p:spPr>
          <a:xfrm>
            <a:off x="5790624" y="3440391"/>
            <a:ext cx="3588327" cy="657779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МАЛЫХ АРХИТЕКТУРНЫХ ФОРМ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ТРАВМОБЕЗОПАСНОГО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РЕМОНТ АСФАЛЬТОБЕТОННОГО ПОКРЫТИЯ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ЗАМЕНА БОРТОВОГО КАМНЯ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465676"/>
                </a:solidFill>
                <a:latin typeface="Segoe UI Light" panose="020B0502040204020203" pitchFamily="34" charset="0"/>
              </a:rPr>
              <a:t>ОЗЕЛЕНЕНИЕ</a:t>
            </a:r>
          </a:p>
          <a:p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rgbClr val="465676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B87146-AA12-451B-80CB-7CFB36631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1" y="277341"/>
            <a:ext cx="1532120" cy="19199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C726573-1C4B-447C-8453-179BC4A35F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l="6550" r="6550"/>
          <a:stretch>
            <a:fillRect/>
          </a:stretch>
        </p:blipFill>
        <p:spPr>
          <a:xfrm>
            <a:off x="9509125" y="2978150"/>
            <a:ext cx="5470525" cy="36337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D1CFFED-3359-4E5E-8E13-E036729954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1250" b="1250"/>
          <a:stretch>
            <a:fillRect/>
          </a:stretch>
        </p:blipFill>
        <p:spPr>
          <a:xfrm>
            <a:off x="141288" y="2976563"/>
            <a:ext cx="5470525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98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17190</TotalTime>
  <Words>469</Words>
  <Application>Microsoft Office PowerPoint</Application>
  <PresentationFormat>Произвольный</PresentationFormat>
  <Paragraphs>138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-</dc:creator>
  <cp:keywords/>
  <cp:lastModifiedBy>User1</cp:lastModifiedBy>
  <cp:revision>695</cp:revision>
  <cp:lastPrinted>2022-08-24T14:34:37Z</cp:lastPrinted>
  <dcterms:modified xsi:type="dcterms:W3CDTF">2025-11-11T06:29:57Z</dcterms:modified>
</cp:coreProperties>
</file>